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41"/>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 id="2098" r:id="rId34"/>
    <p:sldId id="2101" r:id="rId35"/>
    <p:sldId id="2099" r:id="rId36"/>
    <p:sldId id="2102" r:id="rId37"/>
    <p:sldId id="2103" r:id="rId38"/>
    <p:sldId id="2104" r:id="rId39"/>
    <p:sldId id="2105" r:id="rId4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FFFFFF"/>
    <a:srgbClr val="000000"/>
    <a:srgbClr val="323232"/>
    <a:srgbClr val="3399FF"/>
    <a:srgbClr val="00C895"/>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71" autoAdjust="0"/>
    <p:restoredTop sz="94613"/>
  </p:normalViewPr>
  <p:slideViewPr>
    <p:cSldViewPr snapToGrid="0">
      <p:cViewPr varScale="1">
        <p:scale>
          <a:sx n="96" d="100"/>
          <a:sy n="96" d="100"/>
        </p:scale>
        <p:origin x="192" y="240"/>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7/31/19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traffic image sensor location.</a:t>
            </a:r>
          </a:p>
          <a:p>
            <a:r>
              <a:rPr lang="en-US" dirty="0"/>
              <a:t>Initially, GOV/LTA/1/</a:t>
            </a:r>
            <a:r>
              <a:rPr lang="en-US" dirty="0" err="1"/>
              <a:t>img_data</a:t>
            </a:r>
            <a:r>
              <a:rPr lang="en-US" dirty="0"/>
              <a:t>/raw is being subscribed by the central analytics to do some processing. </a:t>
            </a:r>
          </a:p>
          <a:p>
            <a:r>
              <a:rPr lang="en-US" dirty="0"/>
              <a:t>{traffic}/{fire}/{smoke} is based on the prediction result by central analytics using Microsoft computer vision. It represents the accuracy of prediction detected for each of the object.</a:t>
            </a:r>
          </a:p>
          <a:p>
            <a:r>
              <a:rPr lang="en-US" dirty="0"/>
              <a:t>Condition for traffic, fire and smoke object: </a:t>
            </a:r>
          </a:p>
          <a:p>
            <a:pPr lvl="2"/>
            <a:r>
              <a:rPr lang="en-US" dirty="0"/>
              <a:t>{</a:t>
            </a:r>
          </a:p>
          <a:p>
            <a:pPr lvl="2"/>
            <a:r>
              <a:rPr lang="en-US" dirty="0"/>
              <a:t>“/0”: Prediction between 0% ~ 29% accuracy,</a:t>
            </a:r>
          </a:p>
          <a:p>
            <a:pPr lvl="2"/>
            <a:r>
              <a:rPr lang="en-SG" dirty="0"/>
              <a:t>”/11": Prediction between 30% ~ 49% accuracy,</a:t>
            </a:r>
          </a:p>
          <a:p>
            <a:pPr lvl="2"/>
            <a:r>
              <a:rPr lang="en-SG" dirty="0"/>
              <a:t>"/111": Prediction between 50% ~ 64% accuracy,</a:t>
            </a:r>
          </a:p>
          <a:p>
            <a:pPr lvl="2"/>
            <a:r>
              <a:rPr lang="en-SG" dirty="0"/>
              <a:t>"/1111": Prediction between 65% ~ 79% accuracy,</a:t>
            </a:r>
          </a:p>
          <a:p>
            <a:pPr lvl="2"/>
            <a:r>
              <a:rPr lang="en-SG" dirty="0"/>
              <a:t>"/11111": Prediction between 80% ~ 100% accuracy</a:t>
            </a:r>
          </a:p>
          <a:p>
            <a:pPr lvl="2"/>
            <a:r>
              <a:rPr lang="en-US" dirty="0"/>
              <a:t>}</a:t>
            </a:r>
          </a:p>
          <a:p>
            <a:r>
              <a:rPr lang="en-US" dirty="0"/>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facility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t>GOV/NEA/1/</a:t>
            </a:r>
            <a:r>
              <a:rPr lang="en-US" dirty="0" err="1"/>
              <a:t>temp_data</a:t>
            </a:r>
            <a:r>
              <a:rPr lang="en-US" dirty="0"/>
              <a:t>/change/[</a:t>
            </a:r>
            <a:r>
              <a:rPr lang="en-US" dirty="0" err="1"/>
              <a:t>lat</a:t>
            </a:r>
            <a:r>
              <a:rPr lang="en-US" dirty="0"/>
              <a:t>]/[long]</a:t>
            </a:r>
          </a:p>
          <a:p>
            <a:r>
              <a:rPr lang="en-US" dirty="0"/>
              <a:t>The </a:t>
            </a:r>
            <a:r>
              <a:rPr lang="en-US" dirty="0" err="1"/>
              <a:t>lat</a:t>
            </a:r>
            <a:r>
              <a:rPr lang="en-US" dirty="0"/>
              <a:t> and long is based on temperature sensor location.</a:t>
            </a:r>
          </a:p>
          <a:p>
            <a:r>
              <a:rPr lang="en-US" dirty="0"/>
              <a:t>Initially, GOV/NEA/1/</a:t>
            </a:r>
            <a:r>
              <a:rPr lang="en-US" dirty="0" err="1"/>
              <a:t>temp_data</a:t>
            </a:r>
            <a:r>
              <a:rPr lang="en-US" dirty="0"/>
              <a:t>/raw/[</a:t>
            </a:r>
            <a:r>
              <a:rPr lang="en-US" dirty="0" err="1"/>
              <a:t>lat</a:t>
            </a:r>
            <a:r>
              <a:rPr lang="en-US" dirty="0"/>
              <a:t>]/[long] is being subscribed by the central analytics to do some processing. </a:t>
            </a:r>
          </a:p>
          <a:p>
            <a:r>
              <a:rPr lang="en-US" dirty="0"/>
              <a:t>The analytics will then process the data for every sensors. It will compare the range of the readings of its past hour to find for each sensors that have exceed a certain threshold. (</a:t>
            </a:r>
            <a:r>
              <a:rPr lang="en-US" dirty="0" err="1"/>
              <a:t>eg.</a:t>
            </a:r>
            <a:r>
              <a:rPr lang="en-US" dirty="0"/>
              <a:t> 0.5 degree change for every hour)</a:t>
            </a:r>
          </a:p>
          <a:p>
            <a:r>
              <a:rPr lang="en-US" dirty="0"/>
              <a:t>If a sensor reading exceeds the threshold, the analytics will publish the data to topic: GOV/NEA/1/</a:t>
            </a:r>
            <a:r>
              <a:rPr lang="en-US" dirty="0" err="1"/>
              <a:t>temp_data</a:t>
            </a:r>
            <a:r>
              <a:rPr lang="en-US" dirty="0"/>
              <a:t>/change/[</a:t>
            </a:r>
            <a:r>
              <a:rPr lang="en-US" dirty="0" err="1"/>
              <a:t>lat</a:t>
            </a:r>
            <a:r>
              <a:rPr lang="en-US" dirty="0"/>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GOV/NEA/1/</a:t>
            </a:r>
            <a:r>
              <a:rPr lang="en-US" dirty="0" err="1"/>
              <a:t>rain_data</a:t>
            </a:r>
            <a:r>
              <a:rPr lang="en-US" dirty="0"/>
              <a:t>/start/[</a:t>
            </a:r>
            <a:r>
              <a:rPr lang="en-US" dirty="0" err="1"/>
              <a:t>lat</a:t>
            </a:r>
            <a:r>
              <a:rPr lang="en-US" dirty="0"/>
              <a:t>]/[long] &amp; GOV/NEA/1/</a:t>
            </a:r>
            <a:r>
              <a:rPr lang="en-US" dirty="0" err="1"/>
              <a:t>rain_data</a:t>
            </a:r>
            <a:r>
              <a:rPr lang="en-US" dirty="0"/>
              <a:t>/stop/[</a:t>
            </a:r>
            <a:r>
              <a:rPr lang="en-US" dirty="0" err="1"/>
              <a:t>lat</a:t>
            </a:r>
            <a:r>
              <a:rPr lang="en-US" dirty="0"/>
              <a:t>]/[long]</a:t>
            </a:r>
          </a:p>
          <a:p>
            <a:r>
              <a:rPr lang="en-US" dirty="0"/>
              <a:t>The </a:t>
            </a:r>
            <a:r>
              <a:rPr lang="en-US" dirty="0" err="1"/>
              <a:t>lat</a:t>
            </a:r>
            <a:r>
              <a:rPr lang="en-US" dirty="0"/>
              <a:t> and long is based on rain sensor location.</a:t>
            </a:r>
          </a:p>
          <a:p>
            <a:r>
              <a:rPr lang="en-US" dirty="0"/>
              <a:t>Initially, GOV/NEA/1/</a:t>
            </a:r>
            <a:r>
              <a:rPr lang="en-US" dirty="0" err="1"/>
              <a:t>rain_data</a:t>
            </a:r>
            <a:r>
              <a:rPr lang="en-US" dirty="0"/>
              <a:t>/raw/[</a:t>
            </a:r>
            <a:r>
              <a:rPr lang="en-US" dirty="0" err="1"/>
              <a:t>lat</a:t>
            </a:r>
            <a:r>
              <a:rPr lang="en-US" dirty="0"/>
              <a:t>]/[long] is being subscribed by the central analytics to do some processing. </a:t>
            </a:r>
          </a:p>
          <a:p>
            <a:r>
              <a:rPr lang="en-US" dirty="0"/>
              <a:t>The analytics will attempt to detect the change of each sensor if it changes 0 or 1 vice versa. </a:t>
            </a:r>
          </a:p>
          <a:p>
            <a:r>
              <a:rPr lang="en-US" dirty="0"/>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 This is similar to “Subscribing within Proximity” as mentioned.</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 for remote event subscription</a:t>
            </a:r>
          </a:p>
          <a:p>
            <a:r>
              <a:rPr lang="en-US" dirty="0"/>
              <a:t>The </a:t>
            </a:r>
            <a:r>
              <a:rPr lang="en-US" dirty="0" err="1"/>
              <a:t>lat</a:t>
            </a:r>
            <a:r>
              <a:rPr lang="en-US" dirty="0"/>
              <a:t> and long is based on patrol unit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1. Setting Up</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fontScale="92500"/>
          </a:bodyPr>
          <a:lstStyle/>
          <a:p>
            <a:r>
              <a:rPr lang="en-US" sz="1600" dirty="0"/>
              <a:t>Firstly, docker for Solace has to be installed and running in order to set up our localhost (aka Central Broker) in order for the Demonstration to work. </a:t>
            </a:r>
          </a:p>
          <a:p>
            <a:r>
              <a:rPr lang="en-US" sz="1600" dirty="0"/>
              <a:t>Through Terminal, navigate to the folder {cd /solace-single-docker-compose/template} and execute {docker-compose –f </a:t>
            </a:r>
            <a:r>
              <a:rPr lang="en-US" sz="1600" dirty="0" err="1"/>
              <a:t>PubSubStandard_singleNode.yml</a:t>
            </a:r>
            <a:r>
              <a:rPr lang="en-US" sz="1600" dirty="0"/>
              <a:t> up -d}. Ensure the Node is successfully deployed.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288374"/>
            <a:ext cx="6708281" cy="4158215"/>
          </a:xfrm>
          <a:prstGeom prst="rect">
            <a:avLst/>
          </a:prstGeom>
        </p:spPr>
      </p:pic>
    </p:spTree>
    <p:extLst>
      <p:ext uri="{BB962C8B-B14F-4D97-AF65-F5344CB8AC3E}">
        <p14:creationId xmlns:p14="http://schemas.microsoft.com/office/powerpoint/2010/main" val="263950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(Console and Setting Up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23966"/>
          </a:xfrm>
        </p:spPr>
        <p:txBody>
          <a:bodyPr>
            <a:normAutofit fontScale="92500" lnSpcReduction="20000"/>
          </a:bodyPr>
          <a:lstStyle/>
          <a:p>
            <a:r>
              <a:rPr lang="en-US" sz="1600" dirty="0"/>
              <a:t>Access to /</a:t>
            </a:r>
            <a:r>
              <a:rPr lang="en-US" sz="1600" dirty="0" err="1"/>
              <a:t>index.html</a:t>
            </a:r>
            <a:r>
              <a:rPr lang="en-US" sz="1600" dirty="0"/>
              <a:t> to grant console access and simulate the publishing of data</a:t>
            </a:r>
          </a:p>
          <a:p>
            <a:r>
              <a:rPr lang="en-US" sz="1600" dirty="0"/>
              <a:t>This console is mainly used for simulating the publishing of data from LTA and NEA, as well as testing of the data flow within.</a:t>
            </a:r>
          </a:p>
          <a:p>
            <a:r>
              <a:rPr lang="en-US" sz="1600" dirty="0"/>
              <a:t>In this simulation, the Connect and Disconnect button is meant for both agency NEA and LTA to connect simultaneously.</a:t>
            </a:r>
          </a:p>
          <a:p>
            <a:r>
              <a:rPr lang="en-US" sz="1600" dirty="0"/>
              <a:t>Once connected, NEA and LTA can began to publish their raw data.</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6453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63722"/>
          </a:xfrm>
        </p:spPr>
        <p:txBody>
          <a:bodyPr>
            <a:normAutofit fontScale="85000" lnSpcReduction="20000"/>
          </a:bodyPr>
          <a:lstStyle/>
          <a:p>
            <a:r>
              <a:rPr lang="en-US" sz="1600" dirty="0"/>
              <a:t>All data sources are taken from </a:t>
            </a:r>
            <a:r>
              <a:rPr lang="en-US" sz="1600" dirty="0" err="1"/>
              <a:t>data.gov.sg</a:t>
            </a:r>
            <a:r>
              <a:rPr lang="en-US" sz="1600" dirty="0"/>
              <a:t> via API calls. API calls are executed for each publishing.</a:t>
            </a:r>
          </a:p>
          <a:p>
            <a:r>
              <a:rPr lang="en-US" sz="1600" dirty="0"/>
              <a:t>Both NEA and LTA agencies must be granted access on the localhost that is deployed on the docker. ACL must be properly configured to allow the respective agencies to publish its data to the central broker (localhost). Currently, NEA and LTA is configured under the Client Username “NEA” and “</a:t>
            </a:r>
            <a:r>
              <a:rPr lang="en-US" sz="1600" dirty="0" err="1"/>
              <a:t>anotherlta</a:t>
            </a:r>
            <a:r>
              <a:rPr lang="en-US" sz="1600" dirty="0"/>
              <a:t>”.</a:t>
            </a:r>
          </a:p>
          <a:p>
            <a:r>
              <a:rPr lang="en-US" sz="1600" dirty="0"/>
              <a:t>Publish Traffic Image attempts to publish these images from LTA. It is published as GOV/LTA/1/</a:t>
            </a:r>
            <a:r>
              <a:rPr lang="en-US" sz="1600" dirty="0" err="1"/>
              <a:t>img_data</a:t>
            </a:r>
            <a:r>
              <a:rPr lang="en-US" sz="1600" dirty="0"/>
              <a:t>/raw on the simulation.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70351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51687"/>
          </a:xfrm>
        </p:spPr>
        <p:txBody>
          <a:bodyPr>
            <a:normAutofit fontScale="85000" lnSpcReduction="20000"/>
          </a:bodyPr>
          <a:lstStyle/>
          <a:p>
            <a:r>
              <a:rPr lang="en-US" sz="1600" dirty="0"/>
              <a:t>Publish Temperature includes both the publishing of temperature and rain data from the NEA. It is operated under real-time API from </a:t>
            </a:r>
            <a:r>
              <a:rPr lang="en-US" sz="1600" dirty="0" err="1"/>
              <a:t>data.gov.sg</a:t>
            </a:r>
            <a:r>
              <a:rPr lang="en-US" sz="1600" dirty="0"/>
              <a:t>.  </a:t>
            </a:r>
          </a:p>
          <a:p>
            <a:r>
              <a:rPr lang="en-US" sz="1600" dirty="0"/>
              <a:t>Publish Traffic Patrol is the publishing of the remote location of each patrol from LTA. The actual data comes from remote location of cab in Singapore to simulate the movement in the demonstration. </a:t>
            </a:r>
          </a:p>
          <a:p>
            <a:r>
              <a:rPr lang="en-US" sz="1600" dirty="0"/>
              <a:t>These publish topics must be allowed on localhost ACL in order to receive data on the central broker.</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8254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(3. Access Control)</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To MANUALLY access or add subscription list for each of the agencies, console administration for the central broker can be login via localhost:8080. The settings can be changed via ACL Profiles.</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568807"/>
            <a:ext cx="6708281" cy="3597349"/>
          </a:xfrm>
          <a:prstGeom prst="rect">
            <a:avLst/>
          </a:prstGeom>
        </p:spPr>
      </p:pic>
    </p:spTree>
    <p:extLst>
      <p:ext uri="{BB962C8B-B14F-4D97-AF65-F5344CB8AC3E}">
        <p14:creationId xmlns:p14="http://schemas.microsoft.com/office/powerpoint/2010/main" val="3411494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(4. Central Analytics Processing)</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The central analytics is processed manually as it subscribes to raw data and republishes as new topics. </a:t>
            </a:r>
          </a:p>
          <a:p>
            <a:r>
              <a:rPr lang="en-US" sz="1600" dirty="0"/>
              <a:t>** Although the data flow graph shows purely the message statistics flow, it also acts as central analytics to process data, by clicking “Consume Messages” on the background.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700133"/>
            <a:ext cx="6708281" cy="3334696"/>
          </a:xfrm>
          <a:prstGeom prst="rect">
            <a:avLst/>
          </a:prstGeom>
        </p:spPr>
      </p:pic>
    </p:spTree>
    <p:extLst>
      <p:ext uri="{BB962C8B-B14F-4D97-AF65-F5344CB8AC3E}">
        <p14:creationId xmlns:p14="http://schemas.microsoft.com/office/powerpoint/2010/main" val="195433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(5. Map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If configured correctly, all data being published from the console will be processed via central analytics and send to the map analytics.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3714" y="1492720"/>
            <a:ext cx="6416712" cy="3872559"/>
          </a:xfrm>
          <a:prstGeom prst="rect">
            <a:avLst/>
          </a:prstGeom>
        </p:spPr>
      </p:pic>
    </p:spTree>
    <p:extLst>
      <p:ext uri="{BB962C8B-B14F-4D97-AF65-F5344CB8AC3E}">
        <p14:creationId xmlns:p14="http://schemas.microsoft.com/office/powerpoint/2010/main" val="415125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5" name="Picture 4">
            <a:extLst>
              <a:ext uri="{FF2B5EF4-FFF2-40B4-BE49-F238E27FC236}">
                <a16:creationId xmlns:a16="http://schemas.microsoft.com/office/drawing/2014/main" id="{C2ABE164-F992-7649-BCFF-E1F0B9DB9687}"/>
              </a:ext>
            </a:extLst>
          </p:cNvPr>
          <p:cNvPicPr>
            <a:picLocks noChangeAspect="1"/>
          </p:cNvPicPr>
          <p:nvPr/>
        </p:nvPicPr>
        <p:blipFill>
          <a:blip r:embed="rId2"/>
          <a:stretch>
            <a:fillRect/>
          </a:stretch>
        </p:blipFill>
        <p:spPr>
          <a:xfrm>
            <a:off x="3962401" y="1247968"/>
            <a:ext cx="7164328" cy="4989443"/>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B3E890-36CB-5941-A892-3131D59A7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06" y="1337310"/>
            <a:ext cx="8741391" cy="4329720"/>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2999E1C-33E0-944E-B60F-1E2185140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31" y="1337310"/>
            <a:ext cx="8635221" cy="4405312"/>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customXml/itemProps2.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231</TotalTime>
  <Words>2229</Words>
  <Application>Microsoft Macintosh PowerPoint</Application>
  <PresentationFormat>Widescreen</PresentationFormat>
  <Paragraphs>169</Paragraphs>
  <Slides>34</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lpstr>Data Source for Map Analytics 1. Setting Up</vt:lpstr>
      <vt:lpstr>Data Source for Map Analytics (Console and Setting Up Demonstration)</vt:lpstr>
      <vt:lpstr>Setting Up Demonstration for Map Analytics (2. Console)</vt:lpstr>
      <vt:lpstr>Setting Up Demonstration for Map Analytics (2. Console)</vt:lpstr>
      <vt:lpstr>Data Source for Map Analytics (3. Access Control)</vt:lpstr>
      <vt:lpstr>Data Source for Map Analytics (4. Central Analytics Processing)</vt:lpstr>
      <vt:lpstr>Data Source for Map Analytics (5. Map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Data Exchange Demo</dc:title>
  <dc:creator>Giem Teck Khu</dc:creator>
  <cp:lastModifiedBy>Giem Teck Khu</cp:lastModifiedBy>
  <cp:revision>13</cp:revision>
  <dcterms:created xsi:type="dcterms:W3CDTF">2019-07-31T02:45:19Z</dcterms:created>
  <dcterms:modified xsi:type="dcterms:W3CDTF">2019-07-31T06:36:30Z</dcterms:modified>
</cp:coreProperties>
</file>